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954838" cy="9240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C2D3D7-B9E6-43A4-B642-68CFB9EDB516}" type="datetimeFigureOut">
              <a:rPr lang="en-US" smtClean="0"/>
              <a:t>2/7/2010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7288"/>
            <a:ext cx="3013075" cy="4619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40175" y="8777288"/>
            <a:ext cx="3013075" cy="4619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2D94B-BF60-4121-8115-3D7FDEED65C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2042"/>
          </a:xfrm>
          <a:prstGeom prst="rect">
            <a:avLst/>
          </a:prstGeom>
        </p:spPr>
        <p:txBody>
          <a:bodyPr vert="horz" lIns="92546" tIns="46273" rIns="92546" bIns="4627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9466" y="0"/>
            <a:ext cx="3013763" cy="462042"/>
          </a:xfrm>
          <a:prstGeom prst="rect">
            <a:avLst/>
          </a:prstGeom>
        </p:spPr>
        <p:txBody>
          <a:bodyPr vert="horz" lIns="92546" tIns="46273" rIns="92546" bIns="46273" rtlCol="0"/>
          <a:lstStyle>
            <a:lvl1pPr algn="r">
              <a:defRPr sz="1200"/>
            </a:lvl1pPr>
          </a:lstStyle>
          <a:p>
            <a:fld id="{0A8E7CCF-8C3D-4174-915D-379325E7480F}" type="datetimeFigureOut">
              <a:rPr lang="en-US" smtClean="0"/>
              <a:t>2/7/2010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693738"/>
            <a:ext cx="4618038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46" tIns="46273" rIns="92546" bIns="4627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484" y="4389398"/>
            <a:ext cx="5563870" cy="4158377"/>
          </a:xfrm>
          <a:prstGeom prst="rect">
            <a:avLst/>
          </a:prstGeom>
        </p:spPr>
        <p:txBody>
          <a:bodyPr vert="horz" lIns="92546" tIns="46273" rIns="92546" bIns="4627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7192"/>
            <a:ext cx="3013763" cy="462042"/>
          </a:xfrm>
          <a:prstGeom prst="rect">
            <a:avLst/>
          </a:prstGeom>
        </p:spPr>
        <p:txBody>
          <a:bodyPr vert="horz" lIns="92546" tIns="46273" rIns="92546" bIns="4627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9466" y="8777192"/>
            <a:ext cx="3013763" cy="462042"/>
          </a:xfrm>
          <a:prstGeom prst="rect">
            <a:avLst/>
          </a:prstGeom>
        </p:spPr>
        <p:txBody>
          <a:bodyPr vert="horz" lIns="92546" tIns="46273" rIns="92546" bIns="46273" rtlCol="0" anchor="b"/>
          <a:lstStyle>
            <a:lvl1pPr algn="r">
              <a:defRPr sz="1200"/>
            </a:lvl1pPr>
          </a:lstStyle>
          <a:p>
            <a:fld id="{9ED172B2-45A9-42A1-B8D6-65D0D2FA81E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02B5D91-7AB0-428A-91DE-033A6AA3F7AA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defRPr/>
            </a:lvl1pPr>
            <a:lvl2pPr algn="just">
              <a:defRPr/>
            </a:lvl2pPr>
            <a:lvl3pPr algn="just">
              <a:defRPr/>
            </a:lvl3pPr>
            <a:lvl4pPr algn="just">
              <a:defRPr/>
            </a:lvl4pPr>
            <a:lvl5pPr algn="just">
              <a:defRPr/>
            </a:lvl5pPr>
            <a:extLst/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BE2D11-D5DD-49A2-9252-86A872ED05E1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6AF6E2-7CD2-43ED-B3B8-27126CED33DD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C88F9E9-83DF-4275-A7B3-58B2FCCD6F3A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F943A-8BB7-4B29-AE59-B51503FDE198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ECBC77-7A62-47BD-A34C-916F2E0DEF72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D86B49-5EF1-4C8A-A44B-95184DF606CA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21E9C11-9D44-4499-ADB4-9C4B32D271A7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0F0FBD5-7386-4CB9-B9B5-456E975AD8C0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F7D317-4C42-4A11-9950-306A89F25A50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43A5F4-BD5D-4EF5-8639-008D04FA98E9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548A834-7AAB-41E8-82D8-D6C7754F8992}" type="datetime1">
              <a:rPr lang="en-US" smtClean="0"/>
              <a:t>2/7/2010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8448504-E09D-44DA-AE33-17915DEB751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peter_awad\Desktop\turn.mp3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Ecclesiastes </a:t>
            </a:r>
            <a:br>
              <a:rPr lang="en-US" dirty="0" smtClean="0"/>
            </a:br>
            <a:r>
              <a:rPr lang="en-US" dirty="0" smtClean="0"/>
              <a:t>Chapters 3 and 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Servants’ Meeting</a:t>
            </a:r>
          </a:p>
          <a:p>
            <a:r>
              <a:rPr lang="en-US" dirty="0" smtClean="0"/>
              <a:t>February 6, 2010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“Turn! Turn! Turn! (to Everything There is a Season)”</a:t>
            </a:r>
          </a:p>
          <a:p>
            <a:r>
              <a:rPr lang="en-US" dirty="0" smtClean="0"/>
              <a:t>The Byrds</a:t>
            </a:r>
          </a:p>
          <a:p>
            <a:r>
              <a:rPr lang="en-US" dirty="0" smtClean="0"/>
              <a:t>Released in 1965</a:t>
            </a:r>
          </a:p>
          <a:p>
            <a:r>
              <a:rPr lang="en-US" dirty="0" smtClean="0"/>
              <a:t>Reached #1 on American charts the week of December 4, 1965</a:t>
            </a:r>
          </a:p>
          <a:p>
            <a:r>
              <a:rPr lang="en-US" dirty="0" smtClean="0"/>
              <a:t>Stayed at #1 for three weeks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Song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To Everything (Turn, Turn, Turn)</a:t>
            </a:r>
          </a:p>
          <a:p>
            <a:pPr>
              <a:buNone/>
            </a:pPr>
            <a:r>
              <a:rPr lang="en-US" dirty="0" smtClean="0"/>
              <a:t>There is a season (Turn, Turn, Turn)</a:t>
            </a:r>
          </a:p>
          <a:p>
            <a:pPr>
              <a:buNone/>
            </a:pPr>
            <a:r>
              <a:rPr lang="en-US" dirty="0" smtClean="0"/>
              <a:t>And a time to every purpose, under Heaven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A time to be born, a time to die</a:t>
            </a:r>
          </a:p>
          <a:p>
            <a:pPr>
              <a:buNone/>
            </a:pPr>
            <a:r>
              <a:rPr lang="en-US" dirty="0" smtClean="0"/>
              <a:t>A time to plant, a time to reap</a:t>
            </a:r>
          </a:p>
          <a:p>
            <a:pPr>
              <a:buNone/>
            </a:pPr>
            <a:r>
              <a:rPr lang="en-US" dirty="0" smtClean="0"/>
              <a:t>A time to kill, a time to heal</a:t>
            </a:r>
          </a:p>
          <a:p>
            <a:pPr>
              <a:buNone/>
            </a:pPr>
            <a:r>
              <a:rPr lang="en-US" dirty="0" smtClean="0"/>
              <a:t>A time to laugh, a time to weep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Lyrics</a:t>
            </a:r>
            <a:endParaRPr lang="en-US" dirty="0"/>
          </a:p>
        </p:txBody>
      </p:sp>
      <p:pic>
        <p:nvPicPr>
          <p:cNvPr id="4" name="tur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04800" y="6400800"/>
            <a:ext cx="228600" cy="2286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49956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 smtClean="0"/>
              <a:t>1	To everything there is a season, A time for every purpose under heaven:</a:t>
            </a:r>
          </a:p>
          <a:p>
            <a:pPr>
              <a:buNone/>
            </a:pPr>
            <a:r>
              <a:rPr lang="en-US" sz="2400" dirty="0" smtClean="0"/>
              <a:t>2	A time to be born, And a time to die; A time to plant, And a time to pluck what is planted;</a:t>
            </a:r>
          </a:p>
          <a:p>
            <a:pPr>
              <a:buNone/>
            </a:pPr>
            <a:r>
              <a:rPr lang="en-US" sz="2400" dirty="0" smtClean="0"/>
              <a:t>3	A time to kill, And a time to heal; A time to break down, And a time to build up;</a:t>
            </a:r>
          </a:p>
          <a:p>
            <a:pPr>
              <a:buNone/>
            </a:pPr>
            <a:r>
              <a:rPr lang="en-US" sz="2400" dirty="0" smtClean="0"/>
              <a:t>4	A time to weep, And a time to laugh; A time to mourn, And a time to dance;</a:t>
            </a:r>
          </a:p>
          <a:p>
            <a:pPr>
              <a:buNone/>
            </a:pPr>
            <a:r>
              <a:rPr lang="en-US" sz="2400" dirty="0" smtClean="0"/>
              <a:t>5	A time to cast away stones, And a time to gather stones; A time to embrace, And a time to refrain from embracing;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Ecclesiastes 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/>
              <a:t>6	A time to gain, And a time to lose; A time to keep, And a time to throw away;</a:t>
            </a:r>
          </a:p>
          <a:p>
            <a:pPr>
              <a:buNone/>
            </a:pPr>
            <a:r>
              <a:rPr lang="en-US" sz="2800" dirty="0" smtClean="0"/>
              <a:t>7	A time to tear, And a time to sew; A time to keep silence, And a time to speak;</a:t>
            </a:r>
          </a:p>
          <a:p>
            <a:pPr>
              <a:buNone/>
            </a:pPr>
            <a:r>
              <a:rPr lang="en-US" sz="2800" dirty="0" smtClean="0"/>
              <a:t>8	A time to love, And a time to hate; A time of war, And a time of peace.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Ecclesiastes 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Just right or wrong?</a:t>
            </a:r>
          </a:p>
          <a:p>
            <a:pPr lvl="1"/>
            <a:r>
              <a:rPr lang="en-US" dirty="0" smtClean="0"/>
              <a:t>Maybe, to the young and inexperienced</a:t>
            </a:r>
          </a:p>
          <a:p>
            <a:pPr lvl="1"/>
            <a:r>
              <a:rPr lang="en-US" dirty="0" smtClean="0"/>
              <a:t>Maybe, to those who are content with the superficial and avoid depth</a:t>
            </a:r>
          </a:p>
          <a:p>
            <a:r>
              <a:rPr lang="en-US" dirty="0" smtClean="0"/>
              <a:t>To those who really seek wisdom, there is more</a:t>
            </a:r>
          </a:p>
          <a:p>
            <a:r>
              <a:rPr lang="en-US" dirty="0" smtClean="0"/>
              <a:t>It is not just about being right</a:t>
            </a:r>
          </a:p>
          <a:p>
            <a:r>
              <a:rPr lang="en-US" dirty="0" smtClean="0"/>
              <a:t>There is the question of how</a:t>
            </a:r>
          </a:p>
          <a:p>
            <a:r>
              <a:rPr lang="en-US" dirty="0" smtClean="0"/>
              <a:t>There is the question of timing</a:t>
            </a:r>
          </a:p>
          <a:p>
            <a:r>
              <a:rPr lang="en-US" dirty="0" smtClean="0"/>
              <a:t>There is the issue of </a:t>
            </a:r>
            <a:r>
              <a:rPr lang="en-US" b="1" dirty="0" smtClean="0">
                <a:solidFill>
                  <a:srgbClr val="0070C0"/>
                </a:solidFill>
              </a:rPr>
              <a:t>appropriateness</a:t>
            </a:r>
          </a:p>
          <a:p>
            <a:r>
              <a:rPr lang="en-US" b="1" dirty="0" smtClean="0">
                <a:solidFill>
                  <a:srgbClr val="0070C0"/>
                </a:solidFill>
              </a:rPr>
              <a:t>“To everything there is a season”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Wisdom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Preacher begins by looking at the two extremes of life</a:t>
            </a:r>
          </a:p>
          <a:p>
            <a:r>
              <a:rPr lang="en-US" dirty="0" smtClean="0"/>
              <a:t>Bookends of life</a:t>
            </a:r>
          </a:p>
          <a:p>
            <a:r>
              <a:rPr lang="en-US" dirty="0" smtClean="0"/>
              <a:t>Everything else takes place between these two bookends</a:t>
            </a:r>
          </a:p>
          <a:p>
            <a:r>
              <a:rPr lang="en-US" dirty="0" smtClean="0"/>
              <a:t>All other items mentioned are a choice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give birth and a time to die”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us, symbolically speaking, there are times of birth or beginnings:</a:t>
            </a:r>
          </a:p>
          <a:p>
            <a:pPr lvl="1"/>
            <a:r>
              <a:rPr lang="en-US" dirty="0" smtClean="0"/>
              <a:t>Commitment to sincerity in our walk with God</a:t>
            </a:r>
          </a:p>
          <a:p>
            <a:pPr lvl="1"/>
            <a:r>
              <a:rPr lang="en-US" dirty="0" smtClean="0"/>
              <a:t>Commitment to service</a:t>
            </a:r>
          </a:p>
          <a:p>
            <a:pPr lvl="1"/>
            <a:r>
              <a:rPr lang="en-US" dirty="0" smtClean="0"/>
              <a:t>Commitment to another person</a:t>
            </a:r>
          </a:p>
          <a:p>
            <a:r>
              <a:rPr lang="en-US" dirty="0" smtClean="0"/>
              <a:t>Rebirth:</a:t>
            </a:r>
          </a:p>
          <a:p>
            <a:pPr lvl="1"/>
            <a:r>
              <a:rPr lang="en-US" dirty="0" smtClean="0"/>
              <a:t>New beginning with God through repentance</a:t>
            </a:r>
          </a:p>
          <a:p>
            <a:pPr lvl="1"/>
            <a:r>
              <a:rPr lang="en-US" dirty="0" smtClean="0"/>
              <a:t>Tears of repentance are considered a renewing of our baptism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give birth and a time to die”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Death</a:t>
            </a:r>
          </a:p>
          <a:p>
            <a:pPr algn="just"/>
            <a:r>
              <a:rPr lang="en-US" dirty="0" smtClean="0"/>
              <a:t>We have no control over the time of our physical death</a:t>
            </a:r>
          </a:p>
          <a:p>
            <a:pPr algn="just"/>
            <a:r>
              <a:rPr lang="en-US" dirty="0" smtClean="0"/>
              <a:t>There is a time for some things to die:</a:t>
            </a:r>
          </a:p>
          <a:p>
            <a:pPr lvl="1" algn="just"/>
            <a:r>
              <a:rPr lang="en-US" dirty="0" smtClean="0"/>
              <a:t>Time of hypocrisy and dual life must die</a:t>
            </a:r>
          </a:p>
          <a:p>
            <a:pPr lvl="1" algn="just"/>
            <a:r>
              <a:rPr lang="en-US" dirty="0" smtClean="0"/>
              <a:t>“When I was a child, I spoke as a child, I understood as a child, I thought as a child; but when I became a man, I put away childish things.” (1 Cor 13:11)</a:t>
            </a:r>
          </a:p>
          <a:p>
            <a:pPr lvl="1"/>
            <a:r>
              <a:rPr lang="en-US" dirty="0" smtClean="0"/>
              <a:t>“Let all bitterness, wrath, anger, clamor, and evil speaking be put away from you, with all </a:t>
            </a:r>
            <a:r>
              <a:rPr lang="en-US" dirty="0" smtClean="0"/>
              <a:t>malice.” </a:t>
            </a:r>
            <a:r>
              <a:rPr lang="en-US" dirty="0" smtClean="0"/>
              <a:t>(</a:t>
            </a:r>
            <a:r>
              <a:rPr lang="en-US" dirty="0" smtClean="0"/>
              <a:t>Eph 4:31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give birth and a time to die”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King Solomon was addressing a people familiar with agriculture</a:t>
            </a:r>
          </a:p>
          <a:p>
            <a:r>
              <a:rPr lang="en-US" dirty="0" smtClean="0"/>
              <a:t>For us, times of fasting and spiritual renewal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plant and a time to pluck what is planted”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4327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“A time to cast away stones, and a time to gather stones”</a:t>
            </a:r>
          </a:p>
          <a:p>
            <a:r>
              <a:rPr lang="en-US" dirty="0" smtClean="0"/>
              <a:t>“A time to tear and a time to sew”</a:t>
            </a:r>
          </a:p>
          <a:p>
            <a:r>
              <a:rPr lang="en-US" dirty="0" smtClean="0"/>
              <a:t>Could refer to buildings and materials</a:t>
            </a:r>
          </a:p>
          <a:p>
            <a:r>
              <a:rPr lang="en-US" dirty="0" smtClean="0"/>
              <a:t>Servants are in the business of building people</a:t>
            </a:r>
          </a:p>
          <a:p>
            <a:r>
              <a:rPr lang="en-US" dirty="0" smtClean="0"/>
              <a:t>There is a time to correct and a time to look the other way</a:t>
            </a:r>
          </a:p>
          <a:p>
            <a:pPr lvl="1"/>
            <a:r>
              <a:rPr lang="en-US" dirty="0" smtClean="0"/>
              <a:t>Imagine if we felt like we had to correct everything</a:t>
            </a:r>
          </a:p>
          <a:p>
            <a:r>
              <a:rPr lang="en-US" dirty="0" smtClean="0"/>
              <a:t>There is a time to criticize and a time to encourage</a:t>
            </a:r>
          </a:p>
          <a:p>
            <a:r>
              <a:rPr lang="en-US" dirty="0" smtClean="0"/>
              <a:t>Saying:</a:t>
            </a:r>
          </a:p>
          <a:p>
            <a:pPr lvl="1"/>
            <a:r>
              <a:rPr lang="en-US" dirty="0" smtClean="0"/>
              <a:t>“Praise in public; criticize in </a:t>
            </a:r>
            <a:r>
              <a:rPr lang="en-US" dirty="0" smtClean="0"/>
              <a:t>private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 </a:t>
            </a:r>
            <a:r>
              <a:rPr lang="en-US" dirty="0" smtClean="0"/>
              <a:t>			</a:t>
            </a:r>
            <a:r>
              <a:rPr lang="en-US" dirty="0" smtClean="0"/>
              <a:t>–</a:t>
            </a:r>
            <a:r>
              <a:rPr lang="en-US" dirty="0" smtClean="0"/>
              <a:t>Vince Lombardi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tear down and a time to build up”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Here there is a dimension of not just what is right and wrong, but how and when</a:t>
            </a:r>
          </a:p>
          <a:p>
            <a:r>
              <a:rPr lang="en-US" dirty="0" smtClean="0"/>
              <a:t>Not just with our Sunday School students</a:t>
            </a:r>
          </a:p>
          <a:p>
            <a:r>
              <a:rPr lang="en-US" dirty="0" smtClean="0"/>
              <a:t>With our families</a:t>
            </a:r>
          </a:p>
          <a:p>
            <a:r>
              <a:rPr lang="en-US" dirty="0" smtClean="0"/>
              <a:t>While at work</a:t>
            </a:r>
          </a:p>
          <a:p>
            <a:r>
              <a:rPr lang="en-US" dirty="0" smtClean="0"/>
              <a:t>With our communications with one another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tear down and a time to build up”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happened to the good habits we used to have long ago when we first started serving?</a:t>
            </a:r>
          </a:p>
          <a:p>
            <a:pPr lvl="1"/>
            <a:r>
              <a:rPr lang="en-US" dirty="0" smtClean="0"/>
              <a:t>Our regular prayers</a:t>
            </a:r>
          </a:p>
          <a:p>
            <a:pPr lvl="1"/>
            <a:r>
              <a:rPr lang="en-US" dirty="0" smtClean="0"/>
              <a:t>Our spiritual readings</a:t>
            </a:r>
          </a:p>
          <a:p>
            <a:pPr lvl="1"/>
            <a:r>
              <a:rPr lang="en-US" dirty="0" smtClean="0"/>
              <a:t>Our zeal and enthusiasm for the service</a:t>
            </a:r>
          </a:p>
          <a:p>
            <a:r>
              <a:rPr lang="en-US" dirty="0" smtClean="0"/>
              <a:t>We may have neglected to keep these things and have instead kept new, unpleasant habits:</a:t>
            </a:r>
          </a:p>
          <a:p>
            <a:pPr lvl="1"/>
            <a:r>
              <a:rPr lang="en-US" dirty="0" smtClean="0"/>
              <a:t>Laziness</a:t>
            </a:r>
          </a:p>
          <a:p>
            <a:pPr lvl="1"/>
            <a:r>
              <a:rPr lang="en-US" dirty="0" smtClean="0"/>
              <a:t>Indifference</a:t>
            </a:r>
          </a:p>
          <a:p>
            <a:pPr lvl="1"/>
            <a:r>
              <a:rPr lang="en-US" dirty="0" smtClean="0"/>
              <a:t>The routine</a:t>
            </a:r>
          </a:p>
          <a:p>
            <a:pPr lvl="1"/>
            <a:r>
              <a:rPr lang="en-US" dirty="0" smtClean="0"/>
              <a:t>A feeling of entitlement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keep and a time to throw away”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Here, we have the issue again of appropriateness</a:t>
            </a:r>
          </a:p>
          <a:p>
            <a:r>
              <a:rPr lang="en-US" dirty="0" smtClean="0"/>
              <a:t>Emotions sometimes get the best of us, but we must learn to control them as best we can</a:t>
            </a:r>
          </a:p>
          <a:p>
            <a:r>
              <a:rPr lang="en-US" dirty="0" smtClean="0"/>
              <a:t>“Rejoice with those who rejoice, and weep with those who weep.” (Rom 12:15)</a:t>
            </a:r>
          </a:p>
          <a:p>
            <a:r>
              <a:rPr lang="en-US" dirty="0" smtClean="0"/>
              <a:t>How unpleasant it is to attend a funeral</a:t>
            </a:r>
          </a:p>
          <a:p>
            <a:r>
              <a:rPr lang="en-US" dirty="0" smtClean="0"/>
              <a:t>How often we might be lazy about attending a joyous event in someone’s life</a:t>
            </a:r>
          </a:p>
          <a:p>
            <a:r>
              <a:rPr lang="en-US" dirty="0" smtClean="0"/>
              <a:t>Builds fellowship and unity</a:t>
            </a:r>
          </a:p>
          <a:p>
            <a:r>
              <a:rPr lang="en-US" dirty="0" smtClean="0"/>
              <a:t>With our Sunday School students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“A time to weep and a time to laugh”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With our Sunday School students</a:t>
            </a:r>
          </a:p>
          <a:p>
            <a:pPr lvl="1"/>
            <a:r>
              <a:rPr lang="en-US" dirty="0" smtClean="0"/>
              <a:t>Birthdays</a:t>
            </a:r>
          </a:p>
          <a:p>
            <a:pPr lvl="1"/>
            <a:r>
              <a:rPr lang="en-US" dirty="0" smtClean="0"/>
              <a:t>Graduations</a:t>
            </a:r>
          </a:p>
          <a:p>
            <a:pPr lvl="1"/>
            <a:r>
              <a:rPr lang="en-US" dirty="0" smtClean="0"/>
              <a:t>Accomplishments</a:t>
            </a:r>
          </a:p>
          <a:p>
            <a:pPr lvl="1"/>
            <a:r>
              <a:rPr lang="en-US" dirty="0" smtClean="0"/>
              <a:t>In their difficulties</a:t>
            </a:r>
          </a:p>
          <a:p>
            <a:r>
              <a:rPr lang="en-US" dirty="0" smtClean="0"/>
              <a:t>Weeping is something healthy, by the way</a:t>
            </a:r>
          </a:p>
          <a:p>
            <a:r>
              <a:rPr lang="en-US" dirty="0" smtClean="0"/>
              <a:t>C.S. Lewis described pain as God’s megaphone. He whispers to us when we laugh, but He shouts to us when we weep.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“A time to weep and a time to laugh”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We may use this verse as a guide in what to accept and reject from society</a:t>
            </a:r>
          </a:p>
          <a:p>
            <a:r>
              <a:rPr lang="en-US" dirty="0" smtClean="0"/>
              <a:t>Much good in western culture:</a:t>
            </a:r>
          </a:p>
          <a:p>
            <a:pPr lvl="1"/>
            <a:r>
              <a:rPr lang="en-US" dirty="0" smtClean="0"/>
              <a:t>Organization</a:t>
            </a:r>
          </a:p>
          <a:p>
            <a:pPr lvl="1"/>
            <a:r>
              <a:rPr lang="en-US" dirty="0" smtClean="0"/>
              <a:t>Structure</a:t>
            </a:r>
          </a:p>
          <a:p>
            <a:pPr lvl="1"/>
            <a:r>
              <a:rPr lang="en-US" dirty="0" smtClean="0"/>
              <a:t>Punctuality</a:t>
            </a:r>
          </a:p>
          <a:p>
            <a:pPr lvl="1"/>
            <a:r>
              <a:rPr lang="en-US" dirty="0" smtClean="0"/>
              <a:t>Freedoms: speech and worship</a:t>
            </a:r>
          </a:p>
          <a:p>
            <a:r>
              <a:rPr lang="en-US" dirty="0" smtClean="0"/>
              <a:t>Much to reject:</a:t>
            </a:r>
          </a:p>
          <a:p>
            <a:pPr lvl="1"/>
            <a:r>
              <a:rPr lang="en-US" dirty="0" smtClean="0"/>
              <a:t>Secularism</a:t>
            </a:r>
          </a:p>
          <a:p>
            <a:pPr lvl="1"/>
            <a:r>
              <a:rPr lang="en-US" dirty="0" smtClean="0"/>
              <a:t>Loose morals</a:t>
            </a:r>
          </a:p>
          <a:p>
            <a:pPr lvl="1"/>
            <a:r>
              <a:rPr lang="en-US" dirty="0" smtClean="0"/>
              <a:t>Political correctness and relativism</a:t>
            </a:r>
          </a:p>
          <a:p>
            <a:pPr lvl="1"/>
            <a:r>
              <a:rPr lang="en-US" dirty="0" smtClean="0"/>
              <a:t>Obama’s version of health care reform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embrace and a time to refrain from embracing”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432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Do I know the difference?</a:t>
            </a:r>
          </a:p>
          <a:p>
            <a:r>
              <a:rPr lang="en-US" dirty="0" smtClean="0"/>
              <a:t>St. Arsanius: “I have spoken often and regretted, but I have never regretted my silence”</a:t>
            </a:r>
          </a:p>
          <a:p>
            <a:r>
              <a:rPr lang="en-US" dirty="0" smtClean="0"/>
              <a:t>“Your lips, O my spouse, Drip as the honeycomb; Honey and milk are under your tongue” (Song 4:11)</a:t>
            </a:r>
          </a:p>
          <a:p>
            <a:r>
              <a:rPr lang="en-US" dirty="0" smtClean="0"/>
              <a:t>But there is a time to speak</a:t>
            </a:r>
          </a:p>
          <a:p>
            <a:r>
              <a:rPr lang="en-US" dirty="0" smtClean="0"/>
              <a:t>It is true that the Lord Himself was silent while being examined</a:t>
            </a:r>
          </a:p>
          <a:p>
            <a:r>
              <a:rPr lang="en-US" dirty="0" smtClean="0"/>
              <a:t>He opened not His mouth nor did He defend Himself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be silent and a time to speak”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But Jesus kept silent. And the high priest answered and said to Him, “I put You under oath by the living God: Tell us if You are the Christ, the Son of God!”</a:t>
            </a:r>
          </a:p>
          <a:p>
            <a:r>
              <a:rPr lang="en-US" dirty="0" smtClean="0"/>
              <a:t>Jesus said to him, “It is as you said. Nevertheless, I say to you, hereafter you will see the Son of Man sitting at the right hand of the Power, and coming on the clouds of heaven.” (Matt 26:63-64)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be silent and a time to speak”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8432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He broke His silence because it was the time to speak</a:t>
            </a:r>
          </a:p>
          <a:p>
            <a:r>
              <a:rPr lang="en-US" dirty="0" smtClean="0"/>
              <a:t>It was the time to witness and give honor to the living God</a:t>
            </a:r>
          </a:p>
          <a:p>
            <a:r>
              <a:rPr lang="en-US" dirty="0" smtClean="0"/>
              <a:t>Maybe we sometimes shy away from speaking the truth and witnessing to our faith</a:t>
            </a:r>
          </a:p>
          <a:p>
            <a:r>
              <a:rPr lang="en-US" dirty="0" smtClean="0"/>
              <a:t>Maybe we sometimes find it difficult to tell our students what is right and wrong for fear of their reaction or that they might not like us anymore</a:t>
            </a:r>
          </a:p>
          <a:p>
            <a:r>
              <a:rPr lang="en-US" dirty="0" smtClean="0"/>
              <a:t>Maybe, too, while at work, we keep silent, out of fear, when asked about our beliefs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be silent and a time to speak”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956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More than this, the question is how to speak?</a:t>
            </a:r>
          </a:p>
          <a:p>
            <a:r>
              <a:rPr lang="en-US" dirty="0" smtClean="0"/>
              <a:t>“Let your speech always be with grace, seasoned with salt” (Col 4:6)</a:t>
            </a:r>
          </a:p>
          <a:p>
            <a:r>
              <a:rPr lang="en-US" dirty="0" smtClean="0"/>
              <a:t>“If anyone among you thinks he is religious, and does not bridle his tongue but deceives his own heart, this one’s religion is useless.” (James 1:26)</a:t>
            </a:r>
          </a:p>
          <a:p>
            <a:r>
              <a:rPr lang="en-US" dirty="0" smtClean="0"/>
              <a:t>Nowadays, speech includes emails and texts</a:t>
            </a:r>
          </a:p>
          <a:p>
            <a:pPr lvl="1"/>
            <a:r>
              <a:rPr lang="en-US" dirty="0" smtClean="0"/>
              <a:t>Even these should be with grace and seasoned with salt, especially those sent to our students</a:t>
            </a:r>
          </a:p>
          <a:p>
            <a:r>
              <a:rPr lang="en-US" dirty="0" smtClean="0"/>
              <a:t>It is really an art that requires attention and lifelong practice in order to perfect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be silent and a time to speak”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522427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Hate is such an unpleasant word</a:t>
            </a:r>
          </a:p>
          <a:p>
            <a:r>
              <a:rPr lang="en-US" dirty="0" smtClean="0"/>
              <a:t>Should </a:t>
            </a:r>
            <a:r>
              <a:rPr lang="en-US" dirty="0" smtClean="0"/>
              <a:t>we ever hate?</a:t>
            </a:r>
          </a:p>
          <a:p>
            <a:r>
              <a:rPr lang="en-US" dirty="0" smtClean="0"/>
              <a:t>But </a:t>
            </a:r>
            <a:r>
              <a:rPr lang="en-US" dirty="0" smtClean="0"/>
              <a:t>the Lord hates:</a:t>
            </a:r>
          </a:p>
          <a:p>
            <a:pPr lvl="1"/>
            <a:r>
              <a:rPr lang="en-US" dirty="0" smtClean="0"/>
              <a:t>“The LORD tests the righteous, But the wicked and the one who loves violence His soul </a:t>
            </a:r>
            <a:r>
              <a:rPr lang="en-US" b="1" dirty="0" smtClean="0"/>
              <a:t>hates</a:t>
            </a:r>
            <a:r>
              <a:rPr lang="en-US" dirty="0" smtClean="0"/>
              <a:t>.” (Psa 11:5)</a:t>
            </a:r>
          </a:p>
          <a:p>
            <a:pPr lvl="1"/>
            <a:r>
              <a:rPr lang="en-US" dirty="0" smtClean="0"/>
              <a:t>“These six things the LORD </a:t>
            </a:r>
            <a:r>
              <a:rPr lang="en-US" b="1" dirty="0" smtClean="0"/>
              <a:t>hates</a:t>
            </a:r>
            <a:r>
              <a:rPr lang="en-US" dirty="0" smtClean="0"/>
              <a:t>, Yes, seven are an abomination to Him: A proud look, A lying tongue, Hands that shed innocent blood, A heart that devises wicked plans, Feet that are swift in running to evil, A false witness who speaks lies, And one who sows discord among brethren.” (Pro 6:16-19)</a:t>
            </a:r>
          </a:p>
          <a:p>
            <a:pPr lvl="1"/>
            <a:r>
              <a:rPr lang="en-US" dirty="0" smtClean="0"/>
              <a:t>“For the LORD God of Israel says That He </a:t>
            </a:r>
            <a:r>
              <a:rPr lang="en-US" b="1" dirty="0" smtClean="0"/>
              <a:t>hates</a:t>
            </a:r>
            <a:r>
              <a:rPr lang="en-US" dirty="0" smtClean="0"/>
              <a:t> divorce, For it covers one’s garment with violence,” says the LORD of hosts. Therefore take heed to your spirit, That you do not deal treacherously.” (Mal 2:16)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love and a time to hate”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our hatred should be directed toward the evil that we do</a:t>
            </a:r>
          </a:p>
          <a:p>
            <a:r>
              <a:rPr lang="en-US" dirty="0" smtClean="0"/>
              <a:t>But we should always love evil-doers and pity them</a:t>
            </a:r>
          </a:p>
          <a:p>
            <a:r>
              <a:rPr lang="en-US" dirty="0" smtClean="0"/>
              <a:t>We should love those things that lead to righteousness</a:t>
            </a:r>
          </a:p>
          <a:p>
            <a:r>
              <a:rPr lang="en-US" dirty="0" smtClean="0"/>
              <a:t>We should love correction and discipline</a:t>
            </a:r>
          </a:p>
          <a:p>
            <a:r>
              <a:rPr lang="en-US" dirty="0" smtClean="0"/>
              <a:t>We should love being challenged to reach new spiritual heights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 time to love and a time to hate”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718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God has given us a sense of eternity</a:t>
            </a:r>
          </a:p>
          <a:p>
            <a:r>
              <a:rPr lang="en-US" dirty="0" smtClean="0"/>
              <a:t>A sense of thinking of and imagining life beyond our own short lives</a:t>
            </a:r>
          </a:p>
          <a:p>
            <a:r>
              <a:rPr lang="en-US" dirty="0" smtClean="0"/>
              <a:t>It means that man desires this eternal life and seeks after it</a:t>
            </a:r>
          </a:p>
          <a:p>
            <a:r>
              <a:rPr lang="en-US" dirty="0" smtClean="0"/>
              <a:t>Man has a desire to understand God’s purposes and His economy</a:t>
            </a:r>
          </a:p>
          <a:p>
            <a:r>
              <a:rPr lang="en-US" dirty="0" smtClean="0"/>
              <a:t>So we pursue science and philosophy and theology</a:t>
            </a:r>
          </a:p>
          <a:p>
            <a:r>
              <a:rPr lang="en-US" dirty="0" smtClean="0"/>
              <a:t>We have also a hunger for God Himself</a:t>
            </a:r>
          </a:p>
          <a:p>
            <a:pPr lvl="1"/>
            <a:r>
              <a:rPr lang="en-US" dirty="0" smtClean="0"/>
              <a:t>St. Augustine: “Our souls will forever be troubled, until we find our rest in You.”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“Also He has put eternity in their hearts”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Loneliness of Oppression</a:t>
            </a:r>
          </a:p>
          <a:p>
            <a:r>
              <a:rPr lang="en-US" dirty="0" smtClean="0"/>
              <a:t>The Rivalry of Competition</a:t>
            </a:r>
          </a:p>
          <a:p>
            <a:r>
              <a:rPr lang="en-US" dirty="0" smtClean="0"/>
              <a:t>The Emptiness of Success</a:t>
            </a:r>
          </a:p>
          <a:p>
            <a:r>
              <a:rPr lang="en-US" dirty="0" smtClean="0"/>
              <a:t>The Strength of Togetherness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1	Then I returned and considered all the oppression that is done under the sun: And look! The tears of the oppressed, But they have no comforter --- On the side of their oppressors there is power, But they have no comforter.</a:t>
            </a:r>
          </a:p>
          <a:p>
            <a:r>
              <a:rPr lang="en-US" dirty="0" smtClean="0"/>
              <a:t>2	Therefore I praised the dead who were already dead, More than the living who are still alive.</a:t>
            </a:r>
          </a:p>
          <a:p>
            <a:r>
              <a:rPr lang="en-US" dirty="0" smtClean="0"/>
              <a:t>3	Yet, better than both is he who has never existed, Who has not seen the evil work that is done under the sun.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Loneliness of Oppression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382000" cy="5224272"/>
          </a:xfrm>
        </p:spPr>
        <p:txBody>
          <a:bodyPr>
            <a:normAutofit/>
          </a:bodyPr>
          <a:lstStyle/>
          <a:p>
            <a:r>
              <a:rPr lang="en-US" dirty="0" smtClean="0"/>
              <a:t>It is bad enough to be oppressed, but how much worse is it to face it alone</a:t>
            </a:r>
          </a:p>
          <a:p>
            <a:r>
              <a:rPr lang="en-US" dirty="0" smtClean="0"/>
              <a:t>Because of the misery of oppression which the Preacher saw, he concludes: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Job, too, felt this way when he asked:</a:t>
            </a:r>
          </a:p>
          <a:p>
            <a:pPr lvl="1"/>
            <a:r>
              <a:rPr lang="en-US" dirty="0" smtClean="0"/>
              <a:t>“May the day perish on which I was born, And the night in which it was said, ‘A male child is conceived.’” (Job 3:3)</a:t>
            </a:r>
          </a:p>
          <a:p>
            <a:pPr lvl="1"/>
            <a:r>
              <a:rPr lang="en-US" dirty="0" smtClean="0"/>
              <a:t>“Why did I not die at birth? Why did I not perish when I came from the womb?” (Job 3:11)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Loneliness of Oppression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9600" y="3200400"/>
          <a:ext cx="81534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0680"/>
                <a:gridCol w="1630680"/>
                <a:gridCol w="1630680"/>
                <a:gridCol w="1630680"/>
                <a:gridCol w="16306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Those who were never born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Better off than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Those</a:t>
                      </a:r>
                      <a:r>
                        <a:rPr lang="en-US" baseline="0" dirty="0" smtClean="0"/>
                        <a:t> who have now died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Better off than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The living today</a:t>
                      </a:r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	Again, I saw that for all toil and every skillful work a man is envied by his neighbor. This also is vanity and grasping for the wind.</a:t>
            </a:r>
          </a:p>
          <a:p>
            <a:r>
              <a:rPr lang="en-US" dirty="0" smtClean="0"/>
              <a:t>5	The fool folds his hands And consumes his own flesh.</a:t>
            </a:r>
          </a:p>
          <a:p>
            <a:r>
              <a:rPr lang="en-US" dirty="0" smtClean="0"/>
              <a:t>6	Better a handful with quietness Than both hands full, together with toil and grasping for the wind.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Rivalry of Competition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 is by nature competitive. </a:t>
            </a:r>
          </a:p>
          <a:p>
            <a:r>
              <a:rPr lang="en-US" dirty="0" smtClean="0"/>
              <a:t>He desires to be the best as what he does. </a:t>
            </a:r>
          </a:p>
          <a:p>
            <a:r>
              <a:rPr lang="en-US" dirty="0" smtClean="0"/>
              <a:t>And this spirit of competition can lead to covetousness.</a:t>
            </a:r>
          </a:p>
          <a:p>
            <a:r>
              <a:rPr lang="en-US" dirty="0" smtClean="0"/>
              <a:t>The Preacher found that this competition is empty.</a:t>
            </a:r>
          </a:p>
          <a:p>
            <a:r>
              <a:rPr lang="en-US" dirty="0" smtClean="0"/>
              <a:t>There is always someone a little better.</a:t>
            </a:r>
          </a:p>
          <a:p>
            <a:r>
              <a:rPr lang="en-US" dirty="0" smtClean="0"/>
              <a:t>All this striving eventually leads to accomplishment that is temporary.</a:t>
            </a:r>
          </a:p>
          <a:p>
            <a:r>
              <a:rPr lang="en-US" dirty="0" smtClean="0"/>
              <a:t>There is loneliness at the top.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Rivalry of Competition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to do?</a:t>
            </a:r>
          </a:p>
          <a:p>
            <a:r>
              <a:rPr lang="en-US" dirty="0" smtClean="0"/>
              <a:t>Not compete or compete without restraint?</a:t>
            </a:r>
          </a:p>
          <a:p>
            <a:r>
              <a:rPr lang="en-US" dirty="0" smtClean="0"/>
              <a:t>He offered a proverb as a resolution: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Rivalry of Competition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0" y="2971800"/>
          <a:ext cx="6096000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112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Proverb #1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Proverb #2</a:t>
                      </a:r>
                      <a:endParaRPr lang="en-US" dirty="0"/>
                    </a:p>
                  </a:txBody>
                  <a:tcPr/>
                </a:tc>
              </a:tr>
              <a:tr h="162259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“The fool folds his hands And consumes his own flesh.” (4:5)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“Better a handful with quietness Than both hands full, together with toil and grasping for the wind.” (4:6)</a:t>
                      </a:r>
                      <a:endParaRPr lang="en-US" dirty="0"/>
                    </a:p>
                  </a:txBody>
                  <a:tcPr/>
                </a:tc>
              </a:tr>
              <a:tr h="101412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It is foolish to drop out of a competitive endeavor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It is equally foolish to be so competitive</a:t>
                      </a:r>
                      <a:r>
                        <a:rPr lang="en-US" baseline="0" dirty="0" smtClean="0"/>
                        <a:t> that you never enjoy rest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7	Then I returned, and I saw vanity under the sun:</a:t>
            </a:r>
          </a:p>
          <a:p>
            <a:r>
              <a:rPr lang="en-US" dirty="0" smtClean="0"/>
              <a:t>8	There is one alone, without companion: He has neither son nor brother. Yet there is no end to all his labors, Nor is his eye satisfied with riches. But he never asks, " For whom do I toil and deprive myself of good?" This also is vanity and a grave misfortune.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Emptiness of Success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Success being sought for one’s own selfish gain is vanity</a:t>
            </a:r>
          </a:p>
          <a:p>
            <a:r>
              <a:rPr lang="en-US" dirty="0" smtClean="0"/>
              <a:t>A man who cannot enjoy success with others finds emptiness in the success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Emptiness of Success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9	Two are better than one, Because they have a good reward for their labor.</a:t>
            </a:r>
          </a:p>
          <a:p>
            <a:r>
              <a:rPr lang="en-US" dirty="0" smtClean="0"/>
              <a:t>10	For if they fall, one will lift up his companion. But woe to him who is alone when he falls, For he has no one to help him up.</a:t>
            </a:r>
          </a:p>
          <a:p>
            <a:r>
              <a:rPr lang="en-US" dirty="0" smtClean="0"/>
              <a:t>11	Again, if two lie down together, they will keep warm; But how can one be warm alone?</a:t>
            </a:r>
          </a:p>
          <a:p>
            <a:r>
              <a:rPr lang="en-US" dirty="0" smtClean="0"/>
              <a:t>12	Though one may be overpowered by another, two can withstand him. And a threefold cord is not quickly broken.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Strength of Togetherness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Togetherness increases the reward</a:t>
            </a:r>
          </a:p>
          <a:p>
            <a:r>
              <a:rPr lang="en-US" dirty="0" smtClean="0"/>
              <a:t>Togetherness provides help in time of trouble</a:t>
            </a:r>
          </a:p>
          <a:p>
            <a:r>
              <a:rPr lang="en-US" dirty="0" smtClean="0"/>
              <a:t>Togetherness warms both body and soul</a:t>
            </a:r>
          </a:p>
          <a:p>
            <a:r>
              <a:rPr lang="en-US" dirty="0" smtClean="0"/>
              <a:t>Togetherness holds up under attack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Strength of Togetherness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Wisdom is not just right and wrong</a:t>
            </a:r>
          </a:p>
          <a:p>
            <a:r>
              <a:rPr lang="en-US" dirty="0" smtClean="0"/>
              <a:t>One can be right but be unwise in the way and timing</a:t>
            </a:r>
          </a:p>
          <a:p>
            <a:r>
              <a:rPr lang="en-US" dirty="0" smtClean="0"/>
              <a:t>Wisdom is appropriateness</a:t>
            </a:r>
          </a:p>
          <a:p>
            <a:r>
              <a:rPr lang="en-US" dirty="0" smtClean="0"/>
              <a:t>There is a season for everything under the sun</a:t>
            </a:r>
          </a:p>
          <a:p>
            <a:r>
              <a:rPr lang="en-US" dirty="0" smtClean="0"/>
              <a:t>God has put eternity in our hearts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Summary: Chapter 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Loneliness of Oppression</a:t>
            </a:r>
          </a:p>
          <a:p>
            <a:r>
              <a:rPr lang="en-US" dirty="0" smtClean="0"/>
              <a:t>The Rivalry of Competition</a:t>
            </a:r>
          </a:p>
          <a:p>
            <a:r>
              <a:rPr lang="en-US" dirty="0" smtClean="0"/>
              <a:t>The Emptiness of Success</a:t>
            </a:r>
          </a:p>
          <a:p>
            <a:r>
              <a:rPr lang="en-US" dirty="0" smtClean="0"/>
              <a:t>The Strength of Togetherness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Summary: Chapter </a:t>
            </a:r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48504-E09D-44DA-AE33-17915DEB7514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439</TotalTime>
  <Words>2035</Words>
  <Application>Microsoft Office PowerPoint</Application>
  <PresentationFormat>On-screen Show (4:3)</PresentationFormat>
  <Paragraphs>266</Paragraphs>
  <Slides>35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Concourse</vt:lpstr>
      <vt:lpstr>Ecclesiastes  Chapters 3 and 4</vt:lpstr>
      <vt:lpstr>A Song</vt:lpstr>
      <vt:lpstr>Lyrics</vt:lpstr>
      <vt:lpstr>Ecclesiastes 3</vt:lpstr>
      <vt:lpstr>Ecclesiastes 3</vt:lpstr>
      <vt:lpstr>What is Wisdom</vt:lpstr>
      <vt:lpstr>“A time to give birth and a time to die”</vt:lpstr>
      <vt:lpstr>“A time to give birth and a time to die”</vt:lpstr>
      <vt:lpstr>“A time to give birth and a time to die”</vt:lpstr>
      <vt:lpstr>“A time to plant and a time to pluck what is planted”</vt:lpstr>
      <vt:lpstr>“A time to tear down and a time to build up”</vt:lpstr>
      <vt:lpstr>“A time to tear down and a time to build up”</vt:lpstr>
      <vt:lpstr>“A time to keep and a time to throw away”</vt:lpstr>
      <vt:lpstr>“A time to weep and a time to laugh”</vt:lpstr>
      <vt:lpstr>“A time to weep and a time to laugh”</vt:lpstr>
      <vt:lpstr>“A time to embrace and a time to refrain from embracing”</vt:lpstr>
      <vt:lpstr>“A time to be silent and a time to speak”</vt:lpstr>
      <vt:lpstr>“A time to be silent and a time to speak”</vt:lpstr>
      <vt:lpstr>“A time to be silent and a time to speak”</vt:lpstr>
      <vt:lpstr>“A time to be silent and a time to speak”</vt:lpstr>
      <vt:lpstr>“A time to love and a time to hate”</vt:lpstr>
      <vt:lpstr>“A time to love and a time to hate”</vt:lpstr>
      <vt:lpstr>“Also He has put eternity in their hearts”</vt:lpstr>
      <vt:lpstr>Chapter 4</vt:lpstr>
      <vt:lpstr>Loneliness of Oppression</vt:lpstr>
      <vt:lpstr>Loneliness of Oppression</vt:lpstr>
      <vt:lpstr>The Rivalry of Competition</vt:lpstr>
      <vt:lpstr>The Rivalry of Competition</vt:lpstr>
      <vt:lpstr>The Rivalry of Competition</vt:lpstr>
      <vt:lpstr>The Emptiness of Success</vt:lpstr>
      <vt:lpstr>The Emptiness of Success</vt:lpstr>
      <vt:lpstr>The Strength of Togetherness</vt:lpstr>
      <vt:lpstr>The Strength of Togetherness</vt:lpstr>
      <vt:lpstr>Summary: Chapter 3</vt:lpstr>
      <vt:lpstr>Summary: Chapter 4</vt:lpstr>
    </vt:vector>
  </TitlesOfParts>
  <Company>Harris County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Ecclesiastes 3 and 4</dc:title>
  <dc:creator>peter_awad</dc:creator>
  <cp:lastModifiedBy>peter_awad</cp:lastModifiedBy>
  <cp:revision>40</cp:revision>
  <dcterms:created xsi:type="dcterms:W3CDTF">2010-02-06T16:36:39Z</dcterms:created>
  <dcterms:modified xsi:type="dcterms:W3CDTF">2010-02-07T18:55:31Z</dcterms:modified>
</cp:coreProperties>
</file>